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C59ADC5-2B3A-4515-87EB-3EDBAD0A6106}" type="datetimeFigureOut">
              <a:rPr lang="en-US" smtClean="0"/>
              <a:t>2/24/2013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222A05-BF43-419B-A6DB-E626F0C4A87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59ADC5-2B3A-4515-87EB-3EDBAD0A6106}"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59ADC5-2B3A-4515-87EB-3EDBAD0A6106}"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59ADC5-2B3A-4515-87EB-3EDBAD0A6106}"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59ADC5-2B3A-4515-87EB-3EDBAD0A6106}" type="datetimeFigureOut">
              <a:rPr lang="en-US" smtClean="0"/>
              <a:t>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222A05-BF43-419B-A6DB-E626F0C4A8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59ADC5-2B3A-4515-87EB-3EDBAD0A6106}"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59ADC5-2B3A-4515-87EB-3EDBAD0A6106}" type="datetimeFigureOut">
              <a:rPr lang="en-US" smtClean="0"/>
              <a:t>2/24/2013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59ADC5-2B3A-4515-87EB-3EDBAD0A6106}" type="datetimeFigureOut">
              <a:rPr lang="en-US" smtClean="0"/>
              <a:t>2/24/2013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9ADC5-2B3A-4515-87EB-3EDBAD0A6106}" type="datetimeFigureOut">
              <a:rPr lang="en-US" smtClean="0"/>
              <a:t>2/24/2013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59ADC5-2B3A-4515-87EB-3EDBAD0A6106}"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59ADC5-2B3A-4515-87EB-3EDBAD0A6106}" type="datetimeFigureOut">
              <a:rPr lang="en-US" smtClean="0"/>
              <a:t>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22A05-BF43-419B-A6DB-E626F0C4A8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C59ADC5-2B3A-4515-87EB-3EDBAD0A6106}" type="datetimeFigureOut">
              <a:rPr lang="en-US" smtClean="0"/>
              <a:t>2/24/2013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222A05-BF43-419B-A6DB-E626F0C4A87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pyright.gov/" TargetMode="External"/><Relationship Id="rId2" Type="http://schemas.openxmlformats.org/officeDocument/2006/relationships/hyperlink" Target="http://www.templetons.com/brad/copymyths.html" TargetMode="External"/><Relationship Id="rId1" Type="http://schemas.openxmlformats.org/officeDocument/2006/relationships/slideLayout" Target="../slideLayouts/slideLayout2.xml"/><Relationship Id="rId4" Type="http://schemas.openxmlformats.org/officeDocument/2006/relationships/hyperlink" Target="http://copyright.lib.utexas.edu/copypol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Copyright Infringement for Educators</a:t>
            </a:r>
            <a:br>
              <a:rPr lang="en-US" dirty="0" smtClean="0"/>
            </a:br>
            <a:endParaRPr lang="en-US" dirty="0"/>
          </a:p>
        </p:txBody>
      </p:sp>
      <p:sp>
        <p:nvSpPr>
          <p:cNvPr id="3" name="Subtitle 2"/>
          <p:cNvSpPr>
            <a:spLocks noGrp="1"/>
          </p:cNvSpPr>
          <p:nvPr>
            <p:ph type="subTitle" idx="1"/>
          </p:nvPr>
        </p:nvSpPr>
        <p:spPr/>
        <p:txBody>
          <a:bodyPr>
            <a:normAutofit/>
          </a:bodyPr>
          <a:lstStyle/>
          <a:p>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This presentation </a:t>
            </a:r>
            <a:r>
              <a:rPr lang="en-US" sz="2400" b="1" dirty="0">
                <a:effectLst>
                  <a:outerShdw blurRad="38100" dist="38100" dir="2700000" algn="tl">
                    <a:srgbClr val="000000">
                      <a:alpha val="43137"/>
                    </a:srgbClr>
                  </a:outerShdw>
                </a:effectLst>
                <a:latin typeface="Times New Roman" pitchFamily="18" charset="0"/>
                <a:cs typeface="Times New Roman" pitchFamily="18" charset="0"/>
              </a:rPr>
              <a:t>has been prepared under fair use exemption of the U.S. Copyright Law and are restricted from further use.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Copyrighting For Students.</a:t>
            </a:r>
            <a:endParaRPr lang="en-US" dirty="0"/>
          </a:p>
        </p:txBody>
      </p:sp>
      <p:sp>
        <p:nvSpPr>
          <p:cNvPr id="3" name="Content Placeholder 2"/>
          <p:cNvSpPr>
            <a:spLocks noGrp="1"/>
          </p:cNvSpPr>
          <p:nvPr>
            <p:ph sz="half" idx="1"/>
          </p:nvPr>
        </p:nvSpPr>
        <p:spPr/>
        <p:txBody>
          <a:bodyPr>
            <a:noAutofit/>
          </a:bodyPr>
          <a:lstStyle/>
          <a:p>
            <a:r>
              <a:rPr lang="en-US" sz="1600" dirty="0" smtClean="0"/>
              <a:t>Students may use portions of lawfully acquired copyrighted works in their academic multimedia projects, with proper credit and citations. </a:t>
            </a:r>
            <a:endParaRPr lang="en-US" sz="1600" dirty="0" smtClean="0"/>
          </a:p>
          <a:p>
            <a:r>
              <a:rPr lang="en-US" sz="1600" dirty="0" smtClean="0"/>
              <a:t>Students and teachers must include on the opening screen of their programs and on any printed materials that their presentation has been prepared under fair use exemption of the U.S. Copyright Law and are restricted </a:t>
            </a:r>
            <a:r>
              <a:rPr lang="en-US" sz="1600" dirty="0" smtClean="0"/>
              <a:t>from </a:t>
            </a:r>
            <a:r>
              <a:rPr lang="en-US" sz="1600" dirty="0" smtClean="0"/>
              <a:t>further use</a:t>
            </a:r>
            <a:r>
              <a:rPr lang="en-US" sz="1600" dirty="0" smtClean="0"/>
              <a:t>.</a:t>
            </a:r>
          </a:p>
          <a:p>
            <a:r>
              <a:rPr lang="en-US" sz="1600" dirty="0" smtClean="0"/>
              <a:t>Educators or students need not write for permission if their presentation falls within the specific multimedia fair use guidelines</a:t>
            </a:r>
            <a:r>
              <a:rPr lang="en-US" sz="1600" dirty="0" smtClean="0"/>
              <a:t>;.</a:t>
            </a:r>
          </a:p>
        </p:txBody>
      </p:sp>
      <p:sp>
        <p:nvSpPr>
          <p:cNvPr id="4" name="Content Placeholder 3"/>
          <p:cNvSpPr>
            <a:spLocks noGrp="1"/>
          </p:cNvSpPr>
          <p:nvPr>
            <p:ph sz="half" idx="2"/>
          </p:nvPr>
        </p:nvSpPr>
        <p:spPr/>
        <p:txBody>
          <a:bodyPr>
            <a:normAutofit fontScale="62500" lnSpcReduction="20000"/>
          </a:bodyPr>
          <a:lstStyle/>
          <a:p>
            <a:r>
              <a:rPr lang="en-US" dirty="0" smtClean="0"/>
              <a:t>Educators may claim fair use for their own productions providing these productions are:</a:t>
            </a:r>
          </a:p>
          <a:p>
            <a:pPr lvl="1"/>
            <a:r>
              <a:rPr lang="en-US" sz="2600" dirty="0" smtClean="0"/>
              <a:t>For face-to-face curriculum-based instruction</a:t>
            </a:r>
          </a:p>
          <a:p>
            <a:pPr lvl="1"/>
            <a:r>
              <a:rPr lang="en-US" sz="2600" dirty="0" smtClean="0"/>
              <a:t>Demonstrations of how to create multimedia productions</a:t>
            </a:r>
          </a:p>
          <a:p>
            <a:pPr lvl="1"/>
            <a:r>
              <a:rPr lang="en-US" sz="2600" dirty="0" smtClean="0"/>
              <a:t>Presented at conferences (but you may not share copies of the actual production)</a:t>
            </a:r>
          </a:p>
          <a:p>
            <a:pPr lvl="1"/>
            <a:r>
              <a:rPr lang="en-US" sz="2600" dirty="0" smtClean="0"/>
              <a:t>For remote instruction as long as the distribution signal is limited</a:t>
            </a:r>
          </a:p>
          <a:p>
            <a:pPr lvl="1"/>
            <a:r>
              <a:rPr lang="en-US" sz="2600" dirty="0" smtClean="0"/>
              <a:t>Kept for only 2 years</a:t>
            </a:r>
          </a:p>
          <a:p>
            <a:r>
              <a:rPr lang="en-US" dirty="0" smtClean="0"/>
              <a:t>Fair use ends when the multimedia creator loses control of his product's use, such as when it is accessed by others over the Internet.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Copyright Clearance Center	</a:t>
            </a:r>
            <a:endParaRPr lang="en-US" dirty="0"/>
          </a:p>
        </p:txBody>
      </p:sp>
      <p:sp>
        <p:nvSpPr>
          <p:cNvPr id="3" name="Content Placeholder 2"/>
          <p:cNvSpPr>
            <a:spLocks noGrp="1"/>
          </p:cNvSpPr>
          <p:nvPr>
            <p:ph idx="1"/>
          </p:nvPr>
        </p:nvSpPr>
        <p:spPr/>
        <p:txBody>
          <a:bodyPr/>
          <a:lstStyle/>
          <a:p>
            <a:pPr marL="651510" indent="-514350">
              <a:buNone/>
            </a:pPr>
            <a:r>
              <a:rPr lang="en-US" sz="4000" dirty="0" smtClean="0"/>
              <a:t>You can:</a:t>
            </a:r>
            <a:endParaRPr lang="en-US" sz="4000" dirty="0" smtClean="0"/>
          </a:p>
          <a:p>
            <a:pPr marL="651510" indent="-514350">
              <a:buFont typeface="+mj-lt"/>
              <a:buAutoNum type="arabicPeriod"/>
            </a:pPr>
            <a:r>
              <a:rPr lang="en-US" sz="4000" dirty="0" smtClean="0"/>
              <a:t>License Your Content</a:t>
            </a:r>
          </a:p>
          <a:p>
            <a:pPr marL="651510" indent="-514350">
              <a:buFont typeface="+mj-lt"/>
              <a:buAutoNum type="arabicPeriod"/>
            </a:pPr>
            <a:r>
              <a:rPr lang="en-US" sz="4000" dirty="0" smtClean="0"/>
              <a:t>Get Permission to use other people’s content.</a:t>
            </a:r>
          </a:p>
          <a:p>
            <a:pPr marL="651510" indent="-514350">
              <a:buFont typeface="+mj-lt"/>
              <a:buAutoNum type="arabicPeriod"/>
            </a:pPr>
            <a:r>
              <a:rPr lang="en-US" sz="4000" dirty="0" smtClean="0"/>
              <a:t>Learn about copyright laws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Info.</a:t>
            </a:r>
            <a:endParaRPr lang="en-US" dirty="0"/>
          </a:p>
        </p:txBody>
      </p:sp>
      <p:sp>
        <p:nvSpPr>
          <p:cNvPr id="3" name="Content Placeholder 2"/>
          <p:cNvSpPr>
            <a:spLocks noGrp="1"/>
          </p:cNvSpPr>
          <p:nvPr>
            <p:ph idx="1"/>
          </p:nvPr>
        </p:nvSpPr>
        <p:spPr/>
        <p:txBody>
          <a:bodyPr>
            <a:noAutofit/>
          </a:bodyPr>
          <a:lstStyle/>
          <a:p>
            <a:pPr>
              <a:buFont typeface="Arial" pitchFamily="34" charset="0"/>
              <a:buChar char="•"/>
            </a:pPr>
            <a:r>
              <a:rPr lang="en-US" sz="3000" dirty="0" smtClean="0"/>
              <a:t>Even if it does not have a copy right notice it may be copyrighted.</a:t>
            </a:r>
          </a:p>
          <a:p>
            <a:pPr>
              <a:buFont typeface="Arial" pitchFamily="34" charset="0"/>
              <a:buChar char="•"/>
            </a:pPr>
            <a:r>
              <a:rPr lang="en-US" sz="3000" dirty="0" smtClean="0"/>
              <a:t>Just because you do not charge for something does not mean you did not infringe on someone’s copyrights.</a:t>
            </a:r>
          </a:p>
          <a:p>
            <a:pPr>
              <a:buFont typeface="Arial" pitchFamily="34" charset="0"/>
              <a:buChar char="•"/>
            </a:pPr>
            <a:r>
              <a:rPr lang="en-US" sz="3000" dirty="0" smtClean="0"/>
              <a:t>Fair use applies as long as it does not diminish the value of the original works.</a:t>
            </a:r>
            <a:endParaRPr lang="en-US"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www.templetons.com/brad/copymyths.html</a:t>
            </a:r>
            <a:endParaRPr lang="en-US" dirty="0" smtClean="0"/>
          </a:p>
          <a:p>
            <a:r>
              <a:rPr lang="en-US" dirty="0" smtClean="0">
                <a:hlinkClick r:id="rId3"/>
              </a:rPr>
              <a:t>http://www.copyright.gov</a:t>
            </a:r>
            <a:r>
              <a:rPr lang="en-US" dirty="0" smtClean="0">
                <a:hlinkClick r:id="rId3"/>
              </a:rPr>
              <a:t>/</a:t>
            </a:r>
            <a:endParaRPr lang="en-US" dirty="0" smtClean="0"/>
          </a:p>
          <a:p>
            <a:r>
              <a:rPr lang="en-US" dirty="0" smtClean="0">
                <a:hlinkClick r:id="rId4"/>
              </a:rPr>
              <a:t>http://</a:t>
            </a:r>
            <a:r>
              <a:rPr lang="en-US" dirty="0" smtClean="0">
                <a:hlinkClick r:id="rId4"/>
              </a:rPr>
              <a:t>copyright.lib.utexas.edu/copypol2.html</a:t>
            </a:r>
            <a:endParaRPr lang="en-US" dirty="0" smtClean="0"/>
          </a:p>
          <a:p>
            <a:r>
              <a:rPr lang="en-US" dirty="0" smtClean="0"/>
              <a:t>http://www.ncpublicschools.org/copyright1.html</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142</TotalTime>
  <Words>283</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Copyright Infringement for Educators </vt:lpstr>
      <vt:lpstr>Copyrighting For Students.</vt:lpstr>
      <vt:lpstr>Copyright Clearance Center </vt:lpstr>
      <vt:lpstr>Copyright Info.</vt:lpstr>
      <vt:lpstr>References</vt:lpstr>
    </vt:vector>
  </TitlesOfParts>
  <Company>HISD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Infringement for Educators </dc:title>
  <dc:creator>HISD</dc:creator>
  <cp:lastModifiedBy>HISD</cp:lastModifiedBy>
  <cp:revision>1</cp:revision>
  <dcterms:created xsi:type="dcterms:W3CDTF">2013-02-25T03:35:22Z</dcterms:created>
  <dcterms:modified xsi:type="dcterms:W3CDTF">2013-02-25T05:57:37Z</dcterms:modified>
</cp:coreProperties>
</file>